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9" r:id="rId2"/>
    <p:sldId id="735" r:id="rId3"/>
    <p:sldId id="786" r:id="rId4"/>
    <p:sldId id="787" r:id="rId5"/>
    <p:sldId id="789" r:id="rId6"/>
    <p:sldId id="790" r:id="rId7"/>
    <p:sldId id="792" r:id="rId8"/>
    <p:sldId id="791" r:id="rId9"/>
    <p:sldId id="793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10" r:id="rId20"/>
    <p:sldId id="804" r:id="rId21"/>
    <p:sldId id="805" r:id="rId22"/>
    <p:sldId id="806" r:id="rId23"/>
    <p:sldId id="807" r:id="rId24"/>
    <p:sldId id="808" r:id="rId25"/>
    <p:sldId id="809" r:id="rId26"/>
    <p:sldId id="811" r:id="rId27"/>
    <p:sldId id="812" r:id="rId28"/>
    <p:sldId id="813" r:id="rId29"/>
    <p:sldId id="814" r:id="rId30"/>
    <p:sldId id="816" r:id="rId31"/>
    <p:sldId id="815" r:id="rId32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735"/>
            <p14:sldId id="786"/>
            <p14:sldId id="787"/>
            <p14:sldId id="789"/>
            <p14:sldId id="790"/>
            <p14:sldId id="792"/>
            <p14:sldId id="791"/>
            <p14:sldId id="793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10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6"/>
            <p14:sldId id="8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14" autoAdjust="0"/>
    <p:restoredTop sz="94984" autoAdjust="0"/>
  </p:normalViewPr>
  <p:slideViewPr>
    <p:cSldViewPr snapToGrid="0">
      <p:cViewPr varScale="1">
        <p:scale>
          <a:sx n="84" d="100"/>
          <a:sy n="84" d="100"/>
        </p:scale>
        <p:origin x="322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26.01.2023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svg"/><Relationship Id="rId7" Type="http://schemas.openxmlformats.org/officeDocument/2006/relationships/image" Target="../media/image6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14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15.svg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4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4: Non-linear equations and root-finding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January 24,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33217-7891-3C32-C8CF-EBB7A8B673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11"/>
          <a:stretch/>
        </p:blipFill>
        <p:spPr>
          <a:xfrm>
            <a:off x="4789244" y="2926191"/>
            <a:ext cx="2604393" cy="19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A6520-8768-8375-906D-8E3EBC61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37" y="1282632"/>
            <a:ext cx="6738172" cy="4749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B3A7-C061-A65C-DC61-C022E16CC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37" y="6165591"/>
            <a:ext cx="7349542" cy="3837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6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B696EE9-BFA1-0D5E-8788-5E9F231A8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167981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 (to 10 decimal digits)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290577"/>
            <a:ext cx="1945415" cy="22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51842-980D-F550-12AB-00D44717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82" y="2091338"/>
            <a:ext cx="3818846" cy="3921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A110A-4B1A-81A0-AF68-CD217C94B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219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</p:spTree>
    <p:extLst>
      <p:ext uri="{BB962C8B-B14F-4D97-AF65-F5344CB8AC3E}">
        <p14:creationId xmlns:p14="http://schemas.microsoft.com/office/powerpoint/2010/main" val="18082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2E391-7D62-4A53-E0EC-45917B6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425" y="2071336"/>
            <a:ext cx="3819600" cy="400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C790A-F8AB-82CA-6457-0918ECD5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18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DFD657-3BB8-7929-2E52-26A121F29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130" y="2071336"/>
            <a:ext cx="3819600" cy="3991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D1F7C7-D57A-FC14-ACA3-123C6CC5DE00}"/>
              </a:ext>
            </a:extLst>
          </p:cNvPr>
          <p:cNvSpPr txBox="1"/>
          <p:nvPr/>
        </p:nvSpPr>
        <p:spPr>
          <a:xfrm>
            <a:off x="8324676" y="5841539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E636-656F-71B7-0B42-76C446861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778" y="6259986"/>
            <a:ext cx="3819600" cy="2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22143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8299B768-9048-A5F6-E9FD-555F7CCBB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5" y="1970079"/>
            <a:ext cx="4680000" cy="3510000"/>
          </a:xfrm>
          <a:prstGeom prst="rect">
            <a:avLst/>
          </a:prstGeom>
        </p:spPr>
      </p:pic>
      <p:pic>
        <p:nvPicPr>
          <p:cNvPr id="22" name="Picture 21" descr="Chart&#10;&#10;Description automatically generated with low confidence">
            <a:extLst>
              <a:ext uri="{FF2B5EF4-FFF2-40B4-BE49-F238E27FC236}">
                <a16:creationId xmlns:a16="http://schemas.microsoft.com/office/drawing/2014/main" id="{2537257D-965B-6661-5ADC-4157D6471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76" y="1970079"/>
            <a:ext cx="4680000" cy="351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8EF359-76C9-08D6-C957-11FEEC0D2162}"/>
              </a:ext>
            </a:extLst>
          </p:cNvPr>
          <p:cNvSpPr txBox="1"/>
          <p:nvPr/>
        </p:nvSpPr>
        <p:spPr>
          <a:xfrm>
            <a:off x="848435" y="5723127"/>
            <a:ext cx="734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advanced methods combine the two and add other refinements*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Ridders’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Brent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F680E-61E0-D7A9-CD87-3CC277A6EFA4}"/>
              </a:ext>
            </a:extLst>
          </p:cNvPr>
          <p:cNvSpPr txBox="1"/>
          <p:nvPr/>
        </p:nvSpPr>
        <p:spPr>
          <a:xfrm>
            <a:off x="2788691" y="6467291"/>
            <a:ext cx="5190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see chapters 9.2, 9.3 of </a:t>
            </a:r>
            <a:r>
              <a:rPr lang="en-US" sz="1200" i="1" dirty="0">
                <a:latin typeface="+mj-lt"/>
              </a:rPr>
              <a:t>Numerical Recipes Third Edition </a:t>
            </a:r>
            <a:r>
              <a:rPr lang="en-US" sz="1200" dirty="0">
                <a:latin typeface="+mj-lt"/>
              </a:rPr>
              <a:t>by W.H. Press et al.</a:t>
            </a:r>
          </a:p>
        </p:txBody>
      </p:sp>
    </p:spTree>
    <p:extLst>
      <p:ext uri="{BB962C8B-B14F-4D97-AF65-F5344CB8AC3E}">
        <p14:creationId xmlns:p14="http://schemas.microsoft.com/office/powerpoint/2010/main" val="338663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686869" y="1215598"/>
            <a:ext cx="108636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similar to false position, but the interval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not bracket the root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Always uses the last two points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14970"/>
            <a:ext cx="110390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 “</a:t>
            </a:r>
            <a:r>
              <a:rPr lang="en-US" sz="2200" kern="15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superlinear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convergence when works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still be slower than bisection or not converge at all (e.g. secant is parallel to y = 0 axis)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57" y="2073194"/>
            <a:ext cx="4717377" cy="366112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271170-F6D4-5D54-EDFB-CF3E0195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4" y="2073194"/>
            <a:ext cx="4717378" cy="3661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CBE86-3C23-63B4-9645-4199F58C9A1F}"/>
              </a:ext>
            </a:extLst>
          </p:cNvPr>
          <p:cNvSpPr txBox="1"/>
          <p:nvPr/>
        </p:nvSpPr>
        <p:spPr>
          <a:xfrm>
            <a:off x="5961797" y="3442094"/>
            <a:ext cx="55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7075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E96716-8E97-FFBF-E567-20FC168F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6" y="6135469"/>
            <a:ext cx="6739200" cy="38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628F15-FB94-E4F1-F497-AB3CACF50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15" y="1325605"/>
            <a:ext cx="6745041" cy="45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5F50FBC-2EF6-AD0D-2EC5-6DC4EEFE8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167526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9609B99A-AAF2-B2FB-00B4-2C23C503E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15" y="1656535"/>
            <a:ext cx="5082224" cy="3811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4A28D-B76B-9A91-9AAB-7B7A7142B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12" y="2062979"/>
            <a:ext cx="2946573" cy="2463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F19CE-0E6E-38A3-475B-96AE390F3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929" y="2062979"/>
            <a:ext cx="2948866" cy="2304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541358" y="5669543"/>
            <a:ext cx="96762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Because the method does not bracket the root, it is not guaranteed to converge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this case, it managed to recover</a:t>
            </a:r>
          </a:p>
        </p:txBody>
      </p:sp>
    </p:spTree>
    <p:extLst>
      <p:ext uri="{BB962C8B-B14F-4D97-AF65-F5344CB8AC3E}">
        <p14:creationId xmlns:p14="http://schemas.microsoft.com/office/powerpoint/2010/main" val="367439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370542" y="1731039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Choose the initial interval as (1,3) instead of (0,3)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2976F6-5532-6AE7-5C22-57FB05E3F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16192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8C4CE-E0B7-8500-0538-39D6D705150A}"/>
              </a:ext>
            </a:extLst>
          </p:cNvPr>
          <p:cNvSpPr txBox="1"/>
          <p:nvPr/>
        </p:nvSpPr>
        <p:spPr>
          <a:xfrm>
            <a:off x="823412" y="5871950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406197"/>
            <a:ext cx="80203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Suppose we have an equation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= 0</a:t>
            </a:r>
          </a:p>
          <a:p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can evaluate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but we do not know how to solve it for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FE55A-6407-CF71-B137-256529516942}"/>
              </a:ext>
            </a:extLst>
          </p:cNvPr>
          <p:cNvSpPr txBox="1"/>
          <p:nvPr/>
        </p:nvSpPr>
        <p:spPr>
          <a:xfrm>
            <a:off x="2547581" y="5871950"/>
            <a:ext cx="964441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Chapter 6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effectLst/>
              <a:latin typeface="+mj-lt"/>
              <a:ea typeface="DejaVu Sans"/>
            </a:endParaRPr>
          </a:p>
          <a:p>
            <a:r>
              <a:rPr lang="en-US" sz="2000" dirty="0">
                <a:latin typeface="+mj-lt"/>
              </a:rPr>
              <a:t>Chapter 9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1" y="2755304"/>
            <a:ext cx="886194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Roots of high-order polynomials (e.g. Lagrange L</a:t>
            </a:r>
            <a:r>
              <a:rPr lang="en-US" sz="2200" baseline="-25000" dirty="0">
                <a:latin typeface="+mj-lt"/>
              </a:rPr>
              <a:t>1</a:t>
            </a:r>
            <a:r>
              <a:rPr lang="en-US" sz="2200" dirty="0">
                <a:latin typeface="+mj-lt"/>
              </a:rPr>
              <a:t> 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Transcendental equations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e.g. magnetization equation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CA8D311-AD8E-8588-266C-AFB1CDF9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111" y="4652874"/>
            <a:ext cx="1751778" cy="5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686869" y="1215598"/>
            <a:ext cx="108636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 (uses only the current estimate to get the next 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Requires the evaluation of derivative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686869" y="2659559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Idea: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Assume that a given point x is close to the root x* [f(x*)=0]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35450-3108-9C12-4AB2-697B6789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982" y="3583764"/>
            <a:ext cx="2754035" cy="367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D7EA36-750F-7203-2A58-42B8F49E8371}"/>
              </a:ext>
            </a:extLst>
          </p:cNvPr>
          <p:cNvSpPr txBox="1"/>
          <p:nvPr/>
        </p:nvSpPr>
        <p:spPr>
          <a:xfrm>
            <a:off x="686869" y="3169858"/>
            <a:ext cx="8780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772A4-E69F-D38F-440F-04EC55F7FE54}"/>
              </a:ext>
            </a:extLst>
          </p:cNvPr>
          <p:cNvSpPr txBox="1"/>
          <p:nvPr/>
        </p:nvSpPr>
        <p:spPr>
          <a:xfrm>
            <a:off x="686869" y="3951345"/>
            <a:ext cx="368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and since f(x*) = 0 we have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EF819-A58D-316A-C495-8E634633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16" y="4327641"/>
            <a:ext cx="1634966" cy="676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522153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procedure: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8B848E-FEB2-FE45-D02C-066534DF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63" y="5667290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C364B2-60DF-36E6-02C9-66C8717EF0ED}"/>
              </a:ext>
            </a:extLst>
          </p:cNvPr>
          <p:cNvSpPr txBox="1"/>
          <p:nvPr/>
        </p:nvSpPr>
        <p:spPr>
          <a:xfrm>
            <a:off x="686869" y="6297879"/>
            <a:ext cx="368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starting from initial guess x</a:t>
            </a:r>
            <a:r>
              <a:rPr lang="en-US" sz="2200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046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8B848E-FEB2-FE45-D02C-066534DF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64" y="1165086"/>
            <a:ext cx="1952672" cy="607081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171F7EC-CBB4-B326-EFBD-3D2D8DB2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06" y="1936318"/>
            <a:ext cx="4840387" cy="3756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BC353-3D08-0C72-6F09-091ACF0FF14B}"/>
              </a:ext>
            </a:extLst>
          </p:cNvPr>
          <p:cNvSpPr txBox="1"/>
          <p:nvPr/>
        </p:nvSpPr>
        <p:spPr>
          <a:xfrm>
            <a:off x="782404" y="5914970"/>
            <a:ext cx="110390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“Quadratic” convergence when works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When we are close to f’ = 0 we have a problem</a:t>
            </a:r>
          </a:p>
        </p:txBody>
      </p:sp>
    </p:spTree>
    <p:extLst>
      <p:ext uri="{BB962C8B-B14F-4D97-AF65-F5344CB8AC3E}">
        <p14:creationId xmlns:p14="http://schemas.microsoft.com/office/powerpoint/2010/main" val="86987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52821-6F1D-15C7-0F0F-01F4D809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4" y="5938370"/>
            <a:ext cx="5332007" cy="394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315889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BEB01-F4E0-13F5-63C8-80203534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10" y="1627785"/>
            <a:ext cx="7028160" cy="40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67C7F-973C-5A41-B2AD-072EB837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467676"/>
            <a:ext cx="6096000" cy="457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4B1C0E5-D839-D9D9-C7C8-D0C8D8CB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19B91C38-9332-422D-990C-C66C268F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530188"/>
            <a:ext cx="6096000" cy="457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CF12C9B-4C6C-3D68-F537-66A92632C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6" y="1252363"/>
            <a:ext cx="1776486" cy="2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6FC3E-0DF4-C6CD-63A9-0D6CAA4394F2}"/>
              </a:ext>
            </a:extLst>
          </p:cNvPr>
          <p:cNvSpPr txBox="1"/>
          <p:nvPr/>
        </p:nvSpPr>
        <p:spPr>
          <a:xfrm>
            <a:off x="689210" y="6268195"/>
            <a:ext cx="8454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Similar issue as with secant method; reason: f’ = 0 at x = 0.577…</a:t>
            </a:r>
          </a:p>
        </p:txBody>
      </p:sp>
    </p:spTree>
    <p:extLst>
      <p:ext uri="{BB962C8B-B14F-4D97-AF65-F5344CB8AC3E}">
        <p14:creationId xmlns:p14="http://schemas.microsoft.com/office/powerpoint/2010/main" val="372906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/>
              <p:nvPr/>
            </p:nvSpPr>
            <p:spPr>
              <a:xfrm>
                <a:off x="491319" y="1152235"/>
                <a:ext cx="947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Try finding the root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with an initial guess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9" y="1152235"/>
                <a:ext cx="9473821" cy="369332"/>
              </a:xfrm>
              <a:prstGeom prst="rect">
                <a:avLst/>
              </a:prstGeom>
              <a:blipFill>
                <a:blip r:embed="rId2"/>
                <a:stretch>
                  <a:fillRect l="-579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/>
              <p:nvPr/>
            </p:nvSpPr>
            <p:spPr>
              <a:xfrm>
                <a:off x="641444" y="1886669"/>
                <a:ext cx="44309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/>
                  <a:t>Iteration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=2,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4" y="1886669"/>
                <a:ext cx="4430973" cy="430887"/>
              </a:xfrm>
              <a:prstGeom prst="rect">
                <a:avLst/>
              </a:prstGeom>
              <a:blipFill>
                <a:blip r:embed="rId3"/>
                <a:stretch>
                  <a:fillRect l="-178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/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blipFill>
                <a:blip r:embed="rId4"/>
                <a:stretch>
                  <a:fillRect l="-2681" t="-274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/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/>
                  <a:t>Iteration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blipFill>
                <a:blip r:embed="rId5"/>
                <a:stretch>
                  <a:fillRect l="-1982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/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blipFill>
                <a:blip r:embed="rId6"/>
                <a:stretch>
                  <a:fillRect l="-2681" t="-2778"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7BA3CF-2ABA-F52D-0048-1E6B4FDBA1DC}"/>
              </a:ext>
            </a:extLst>
          </p:cNvPr>
          <p:cNvSpPr txBox="1"/>
          <p:nvPr/>
        </p:nvSpPr>
        <p:spPr>
          <a:xfrm>
            <a:off x="2872853" y="4822739"/>
            <a:ext cx="260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back to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dirty="0"/>
              <a:t>!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8142E389-CCA0-2DCD-03D6-8400209BA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850" y="1621173"/>
            <a:ext cx="5736609" cy="43024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75F565-4583-C9C7-7CF2-1D8F11C94028}"/>
              </a:ext>
            </a:extLst>
          </p:cNvPr>
          <p:cNvSpPr txBox="1"/>
          <p:nvPr/>
        </p:nvSpPr>
        <p:spPr>
          <a:xfrm>
            <a:off x="680111" y="6268080"/>
            <a:ext cx="9096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main issue is, again, we have points with f’ = 0 in the neighborhood</a:t>
            </a:r>
          </a:p>
        </p:txBody>
      </p:sp>
    </p:spTree>
    <p:extLst>
      <p:ext uri="{BB962C8B-B14F-4D97-AF65-F5344CB8AC3E}">
        <p14:creationId xmlns:p14="http://schemas.microsoft.com/office/powerpoint/2010/main" val="1916302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686869" y="1215598"/>
                <a:ext cx="10863686" cy="2462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Relaxation method: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Cast the equation f(x) = 0 in a form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example 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but this choice is not unique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root is approximated by iterative procedure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9" y="1215598"/>
                <a:ext cx="10863686" cy="2462213"/>
              </a:xfrm>
              <a:prstGeom prst="rect">
                <a:avLst/>
              </a:prstGeom>
              <a:blipFill>
                <a:blip r:embed="rId2"/>
                <a:stretch>
                  <a:fillRect l="-730" t="-1238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4341514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Convergence criterion: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8DF691-4EC6-5267-6E23-3037C6C11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6218" y="3820064"/>
            <a:ext cx="1399561" cy="2651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74D132A-09FA-F057-FE86-10E96B172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732" y="2043326"/>
            <a:ext cx="960532" cy="25805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FDE1257-7B21-B5DC-3652-45A24F31E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5533" y="4939188"/>
            <a:ext cx="2660934" cy="26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A8C3-1225-C273-74B9-A3418228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36" y="1472022"/>
            <a:ext cx="8889527" cy="43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77E9C3-1B46-67FD-7DC9-FE12B863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185" y="1528930"/>
            <a:ext cx="1945415" cy="225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AB3F05-89FA-9F4C-8178-968F3AE50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573" y="1528930"/>
            <a:ext cx="1570154" cy="22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C4BF84-89C8-65EF-D81A-22B32B52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4483" y="1528930"/>
            <a:ext cx="1614848" cy="254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blipFill>
                <a:blip r:embed="rId8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D10CCCE-CA55-7FD3-AE23-2F084AFAA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351" y="2916193"/>
            <a:ext cx="6756752" cy="310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439003" y="6251847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 as fast as Newton-Raphson but does not require evaluation of derivative</a:t>
            </a:r>
          </a:p>
        </p:txBody>
      </p:sp>
    </p:spTree>
    <p:extLst>
      <p:ext uri="{BB962C8B-B14F-4D97-AF65-F5344CB8AC3E}">
        <p14:creationId xmlns:p14="http://schemas.microsoft.com/office/powerpoint/2010/main" val="227503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blipFill>
                <a:blip r:embed="rId2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825467" y="5483453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Divergent!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B8D012-063E-B5E8-4818-92ED2A48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116" y="1513439"/>
            <a:ext cx="1776486" cy="2560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79DEED-1754-FCE0-BE90-EF444E8B2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612" y="1497474"/>
            <a:ext cx="1440000" cy="28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0B67A5-F2D9-D0DF-62EF-906A0302E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9691" y="1544815"/>
            <a:ext cx="1512000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6A1C7-0439-AD3C-A1FA-9CE81F323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71" y="2967681"/>
            <a:ext cx="10140858" cy="2345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3437B9-F640-B6A4-C0CF-3FC929B745E8}"/>
              </a:ext>
            </a:extLst>
          </p:cNvPr>
          <p:cNvSpPr txBox="1"/>
          <p:nvPr/>
        </p:nvSpPr>
        <p:spPr>
          <a:xfrm>
            <a:off x="825467" y="5959841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Reason: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B79EE34-3C85-24FC-4D03-474A3E606C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8982" y="6048216"/>
            <a:ext cx="1252404" cy="2766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/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violated [come up with better form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?]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blipFill>
                <a:blip r:embed="rId12"/>
                <a:stretch>
                  <a:fillRect l="-823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4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Root-finding techniques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8020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Numerical root-finding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process to determine the root(s) of non-linear equation(s) to desired accuracy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2" y="2111948"/>
            <a:ext cx="8861949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Two-point (bracketing)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Bisection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False position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Local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Secant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Newton-Raphson method (using the derivative)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Relaxation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Multi-dimensional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Broyden</a:t>
            </a:r>
            <a:r>
              <a:rPr lang="en-US" sz="2200" dirty="0">
                <a:latin typeface="+mj-lt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90C17D-8690-AF80-81F9-4FD4481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2" y="1224886"/>
            <a:ext cx="3240000" cy="243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7008211-1311-F5FF-0AED-9A93F060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70" y="1224886"/>
            <a:ext cx="3240000" cy="243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0F75D8B-ED1D-434D-16F4-1FF0DB06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70" y="3937545"/>
            <a:ext cx="3240000" cy="243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C0E6371-60F7-13E5-9648-FCAF6AEB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062" y="3879541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8DD9-E704-47BB-3F4F-2DDFFFBDACA4}"/>
              </a:ext>
            </a:extLst>
          </p:cNvPr>
          <p:cNvSpPr txBox="1"/>
          <p:nvPr/>
        </p:nvSpPr>
        <p:spPr>
          <a:xfrm>
            <a:off x="750556" y="1610815"/>
            <a:ext cx="59640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Bisection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 with fixed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A4626-925E-636F-D393-D2DD5BC0A87F}"/>
              </a:ext>
            </a:extLst>
          </p:cNvPr>
          <p:cNvSpPr txBox="1"/>
          <p:nvPr/>
        </p:nvSpPr>
        <p:spPr>
          <a:xfrm>
            <a:off x="750556" y="2808833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False position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be faster than bisection but not always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BAEB5-04B0-EEF6-9655-7339E51921B6}"/>
              </a:ext>
            </a:extLst>
          </p:cNvPr>
          <p:cNvSpPr txBox="1"/>
          <p:nvPr/>
        </p:nvSpPr>
        <p:spPr>
          <a:xfrm>
            <a:off x="750556" y="4372316"/>
            <a:ext cx="59640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 faster than bisection and false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May not always converge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97B75-DF5E-74EC-7D1B-0B68B8CDB558}"/>
              </a:ext>
            </a:extLst>
          </p:cNvPr>
          <p:cNvSpPr txBox="1"/>
          <p:nvPr/>
        </p:nvSpPr>
        <p:spPr>
          <a:xfrm>
            <a:off x="6885225" y="1961108"/>
            <a:ext cx="4936234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Very fast when converges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be sensitive to initial guess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May not converge if f’(x)=0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Requires evaluation of derivative at each 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229E5-E509-5CA4-26E3-C119488000F4}"/>
              </a:ext>
            </a:extLst>
          </p:cNvPr>
          <p:cNvSpPr txBox="1"/>
          <p:nvPr/>
        </p:nvSpPr>
        <p:spPr>
          <a:xfrm>
            <a:off x="6885225" y="4218427"/>
            <a:ext cx="493623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Simple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require derivative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does not converge</a:t>
            </a:r>
          </a:p>
        </p:txBody>
      </p:sp>
    </p:spTree>
    <p:extLst>
      <p:ext uri="{BB962C8B-B14F-4D97-AF65-F5344CB8AC3E}">
        <p14:creationId xmlns:p14="http://schemas.microsoft.com/office/powerpoint/2010/main" val="273175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Consider an equation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082247-770E-AB5D-DEA7-EBB02C1B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1" y="1878522"/>
            <a:ext cx="1945415" cy="225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A85C87-AF1E-A579-1782-6985D018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94" y="2431097"/>
            <a:ext cx="5409810" cy="3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Bisection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which brackets the root x*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 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200" kern="150" dirty="0" err="1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f(a)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&amp; f(b) have opposite signs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the midpoint c =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a+b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)/2 and halve the interval bracketing the root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41" t="-733" r="-2247" b="-1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C25051-E050-E3A2-BB4F-B879EBBF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75" y="2214851"/>
            <a:ext cx="4385621" cy="320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8020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error is halved at each step – “linear” convergence</a:t>
            </a:r>
          </a:p>
        </p:txBody>
      </p:sp>
    </p:spTree>
    <p:extLst>
      <p:ext uri="{BB962C8B-B14F-4D97-AF65-F5344CB8AC3E}">
        <p14:creationId xmlns:p14="http://schemas.microsoft.com/office/powerpoint/2010/main" val="17039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A87D-6E01-11A4-4E3C-AA0BA4BD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04" y="1524789"/>
            <a:ext cx="5738580" cy="41390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33" y="2048159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63E5-822B-630F-1A0C-EE9EF565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4" y="5885607"/>
            <a:ext cx="7591418" cy="5060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23" y="162032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how the iterations look like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73CCC26-24FA-E165-465E-42224317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16707"/>
            <a:ext cx="6096000" cy="457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9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another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0C098-989A-BAF9-D4E2-77764CA4145F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Let us consider another equation: 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7CF8354-33EC-F3F7-0B9B-097A719A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86" y="1374182"/>
            <a:ext cx="1776486" cy="25607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43AEEB7-562F-8BD8-ACA1-9A0CF9C3F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7660"/>
            <a:ext cx="6096000" cy="457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7F0FE5-5A14-602F-F3EB-AA285F51FD5C}"/>
              </a:ext>
            </a:extLst>
          </p:cNvPr>
          <p:cNvSpPr txBox="1"/>
          <p:nvPr/>
        </p:nvSpPr>
        <p:spPr>
          <a:xfrm>
            <a:off x="823411" y="6289660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35 iterations in both cases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5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782404" y="1496040"/>
            <a:ext cx="59640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False position method:</a:t>
            </a:r>
          </a:p>
          <a:p>
            <a:pPr marL="457200" indent="-457200">
              <a:buFont typeface="+mj-lt"/>
              <a:buAutoNum type="arabicPeriod"/>
            </a:pP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Find an interval (</a:t>
            </a:r>
            <a:r>
              <a:rPr lang="en-US" sz="2200" kern="15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which brackets the root x*, same bisection</a:t>
            </a:r>
          </a:p>
          <a:p>
            <a:pPr marL="457200" indent="-457200">
              <a:buFont typeface="+mj-lt"/>
              <a:buAutoNum type="arabicPeriod"/>
            </a:pP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Instead of midpoint take a point where the straight line between the endpoints crosses y = 0 axis</a:t>
            </a:r>
          </a:p>
          <a:p>
            <a:pPr marL="457200" indent="-457200">
              <a:buFont typeface="+mj-lt"/>
              <a:buAutoNum type="arabicPeriod"/>
            </a:pP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Repeat the process until the desired precision is achieved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8734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“Linear” convergence; typically faster than bisection, but not always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883" y="1776482"/>
            <a:ext cx="4631010" cy="3594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37133D-79BA-A543-13EA-D2C41E363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6596" y="4211614"/>
            <a:ext cx="2475690" cy="5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750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948</Words>
  <Application>Microsoft Office PowerPoint</Application>
  <PresentationFormat>Widescreen</PresentationFormat>
  <Paragraphs>161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Non-linear equations</vt:lpstr>
      <vt:lpstr>Root-finding techniques</vt:lpstr>
      <vt:lpstr>Non-linear equations</vt:lpstr>
      <vt:lpstr>Bisection method</vt:lpstr>
      <vt:lpstr>Bisection method</vt:lpstr>
      <vt:lpstr>Bisection method: how the iterations look like</vt:lpstr>
      <vt:lpstr>Bisection method: another</vt:lpstr>
      <vt:lpstr>False position method</vt:lpstr>
      <vt:lpstr>False position method</vt:lpstr>
      <vt:lpstr>False position method</vt:lpstr>
      <vt:lpstr>False position vs bisection (to 10 decimal digits)</vt:lpstr>
      <vt:lpstr>False position vs bisection: not always clear who wins</vt:lpstr>
      <vt:lpstr>False position vs bisection: not always clear who wins</vt:lpstr>
      <vt:lpstr>Secant method</vt:lpstr>
      <vt:lpstr>Secant method</vt:lpstr>
      <vt:lpstr>Secant method</vt:lpstr>
      <vt:lpstr>Secant method</vt:lpstr>
      <vt:lpstr>Secant method</vt:lpstr>
      <vt:lpstr>Newton-Raphson method</vt:lpstr>
      <vt:lpstr>Newton-Raphson method</vt:lpstr>
      <vt:lpstr>Newton-Raphson method</vt:lpstr>
      <vt:lpstr>Newton-Raphson method</vt:lpstr>
      <vt:lpstr>Newton-Raphson method: issues</vt:lpstr>
      <vt:lpstr>Newton-Raphson method: issues</vt:lpstr>
      <vt:lpstr>Relaxation method</vt:lpstr>
      <vt:lpstr>Relaxation method</vt:lpstr>
      <vt:lpstr>Relaxation method</vt:lpstr>
      <vt:lpstr>Relaxation method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 Volodymyr</cp:lastModifiedBy>
  <cp:revision>1166</cp:revision>
  <cp:lastPrinted>2018-05-12T22:28:36Z</cp:lastPrinted>
  <dcterms:created xsi:type="dcterms:W3CDTF">2018-05-07T16:28:28Z</dcterms:created>
  <dcterms:modified xsi:type="dcterms:W3CDTF">2023-01-26T21:29:35Z</dcterms:modified>
</cp:coreProperties>
</file>